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6938" autoAdjust="0"/>
  </p:normalViewPr>
  <p:slideViewPr>
    <p:cSldViewPr snapToGrid="0">
      <p:cViewPr varScale="1">
        <p:scale>
          <a:sx n="64" d="100"/>
          <a:sy n="64" d="100"/>
        </p:scale>
        <p:origin x="-70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28/09/2015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56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28/09/2015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28/09/2015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28/09/2015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28/09/2015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28/09/2015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28/09/2015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Obiettivo</a:t>
            </a:r>
            <a:r>
              <a:rPr lang="it-IT" sz="2000" dirty="0" smtClean="0">
                <a:latin typeface="Cambria" panose="02040503050406030204" pitchFamily="18" charset="0"/>
              </a:rPr>
              <a:t>: ottenere </a:t>
            </a:r>
            <a:r>
              <a:rPr lang="it-IT" sz="2000" dirty="0">
                <a:latin typeface="Cambria" panose="02040503050406030204" pitchFamily="18" charset="0"/>
              </a:rPr>
              <a:t>il maggior punteggio </a:t>
            </a:r>
            <a:r>
              <a:rPr lang="it-IT" sz="2000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Ogni volta che si evita un ostacolo il 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Per ogni partita si hanno a disposizione 3 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Ad ogni livello superato la difficoltà aumenta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24" y="3958788"/>
            <a:ext cx="4803176" cy="2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Dialogo 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latin typeface="Cambria" panose="02040503050406030204" pitchFamily="18" charset="0"/>
              </a:rPr>
              <a:t>hiamate </a:t>
            </a:r>
            <a:r>
              <a:rPr lang="it-IT" sz="2000" b="1" dirty="0" smtClean="0">
                <a:latin typeface="Cambria" panose="02040503050406030204" pitchFamily="18" charset="0"/>
              </a:rPr>
              <a:t>POST</a:t>
            </a:r>
            <a:r>
              <a:rPr lang="it-IT" sz="2000" dirty="0" smtClean="0">
                <a:latin typeface="Cambria" panose="02040503050406030204" pitchFamily="18" charset="0"/>
              </a:rPr>
              <a:t> tra client e server: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Salvataggio nel database ed invio email di conferma della registrazione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Componente </a:t>
            </a:r>
            <a:r>
              <a:rPr lang="it-IT" sz="2000" b="1" dirty="0" smtClean="0">
                <a:latin typeface="Cambria" panose="02040503050406030204" pitchFamily="18" charset="0"/>
              </a:rPr>
              <a:t>principale</a:t>
            </a:r>
            <a:r>
              <a:rPr lang="it-IT" sz="2000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 smtClean="0">
                <a:latin typeface="Cambria" panose="02040503050406030204" pitchFamily="18" charset="0"/>
              </a:rPr>
              <a:t>runOnUIThread()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  <a:r>
              <a:rPr lang="it-IT" sz="2000" i="1" dirty="0" smtClean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sz="2000" dirty="0" err="1" smtClean="0">
                <a:latin typeface="Cambria" panose="02040503050406030204" pitchFamily="18" charset="0"/>
              </a:rPr>
              <a:t>Animation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gestione del panorama è realizzata in un asynctask, sia perché il panorama ha un ciclo di vita differente dal resto del gioco, sia per 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demo_p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88" y="1039340"/>
            <a:ext cx="9144000" cy="5143500"/>
          </a:xfrm>
          <a:prstGeom prst="rect">
            <a:avLst/>
          </a:prstGeom>
        </p:spPr>
      </p:pic>
      <p:pic>
        <p:nvPicPr>
          <p:cNvPr id="7" name="demo_p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732863" y="-889446"/>
            <a:ext cx="16342733" cy="91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541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hlinkClick r:id="rId5"/>
              </a:rPr>
              <a:t>http://3d4amb.unibg.it/3dcar/cardboard%20site</a:t>
            </a:r>
            <a:r>
              <a:rPr lang="it-IT" sz="2000" dirty="0" smtClean="0">
                <a:hlinkClick r:id="rId5"/>
              </a:rPr>
              <a:t>/</a:t>
            </a:r>
            <a:r>
              <a:rPr lang="it-IT" sz="2000" dirty="0" smtClean="0"/>
              <a:t> </a:t>
            </a:r>
            <a:endParaRPr lang="it-IT" sz="2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10"/>
              </a:rPr>
              <a:t>3D4Amb </a:t>
            </a:r>
            <a:r>
              <a:rPr lang="it-IT" sz="2000" dirty="0" err="1">
                <a:hlinkClick r:id="rId10"/>
              </a:rPr>
              <a:t>Unibg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Possibilità di migliorare </a:t>
            </a:r>
            <a:r>
              <a:rPr lang="it-IT" sz="2000" b="1" dirty="0" smtClean="0">
                <a:latin typeface="Cambria" panose="02040503050406030204" pitchFamily="18" charset="0"/>
              </a:rPr>
              <a:t>divertendosi</a:t>
            </a:r>
            <a:r>
              <a:rPr lang="it-IT" sz="2000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b="1" dirty="0" smtClean="0">
                <a:latin typeface="Cambria" panose="02040503050406030204" pitchFamily="18" charset="0"/>
              </a:rPr>
              <a:t>proporzionata</a:t>
            </a:r>
            <a:r>
              <a:rPr lang="it-IT" sz="2000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sz="2000" b="1" dirty="0" smtClean="0">
                <a:latin typeface="Cambria" panose="02040503050406030204" pitchFamily="18" charset="0"/>
              </a:rPr>
              <a:t>eliminare i rischi </a:t>
            </a:r>
            <a:r>
              <a:rPr lang="it-IT" sz="2000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Applicazione </a:t>
            </a:r>
            <a:r>
              <a:rPr lang="it-IT" sz="2000" b="1" dirty="0" smtClean="0">
                <a:latin typeface="Cambria" panose="02040503050406030204" pitchFamily="18" charset="0"/>
              </a:rPr>
              <a:t>certificata</a:t>
            </a:r>
            <a:r>
              <a:rPr lang="it-IT" sz="2000" dirty="0" smtClean="0">
                <a:latin typeface="Cambria" panose="02040503050406030204" pitchFamily="18" charset="0"/>
              </a:rPr>
              <a:t> su Google Play </a:t>
            </a:r>
            <a:r>
              <a:rPr lang="it-IT" sz="2000" dirty="0" err="1" smtClean="0">
                <a:latin typeface="Cambria" panose="02040503050406030204" pitchFamily="18" charset="0"/>
              </a:rPr>
              <a:t>Store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5351994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Statistiche</a:t>
            </a:r>
            <a:r>
              <a:rPr lang="it-IT" sz="2000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sz="2000" dirty="0" smtClean="0">
                <a:latin typeface="Cambria" panose="02040503050406030204" pitchFamily="18" charset="0"/>
              </a:rPr>
              <a:t>prossimi alle </a:t>
            </a:r>
            <a:r>
              <a:rPr lang="it-IT" sz="2000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sz="2000" dirty="0" smtClean="0">
                <a:latin typeface="Cambria" panose="02040503050406030204" pitchFamily="18" charset="0"/>
              </a:rPr>
              <a:t>un rate </a:t>
            </a:r>
            <a:r>
              <a:rPr lang="it-IT" sz="2000" dirty="0">
                <a:latin typeface="Cambria" panose="02040503050406030204" pitchFamily="18" charset="0"/>
              </a:rPr>
              <a:t>di gradimento di </a:t>
            </a:r>
            <a:r>
              <a:rPr lang="it-IT" sz="2000" dirty="0" smtClean="0">
                <a:latin typeface="Cambria" panose="02040503050406030204" pitchFamily="18" charset="0"/>
              </a:rPr>
              <a:t>3,8/5</a:t>
            </a:r>
            <a:endParaRPr lang="it-IT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sz="20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Pubblicazione scientifica:</a:t>
            </a:r>
            <a:r>
              <a:rPr lang="it-IT" sz="2000" i="1" dirty="0">
                <a:latin typeface="Cambria" panose="02040503050406030204" pitchFamily="18" charset="0"/>
              </a:rPr>
              <a:t> A </a:t>
            </a:r>
            <a:r>
              <a:rPr lang="it-IT" sz="2000" i="1" dirty="0" err="1">
                <a:latin typeface="Cambria" panose="02040503050406030204" pitchFamily="18" charset="0"/>
              </a:rPr>
              <a:t>low-cost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virtual</a:t>
            </a:r>
            <a:r>
              <a:rPr lang="it-IT" sz="2000" i="1" dirty="0">
                <a:latin typeface="Cambria" panose="02040503050406030204" pitchFamily="18" charset="0"/>
              </a:rPr>
              <a:t> reality game for </a:t>
            </a:r>
            <a:r>
              <a:rPr lang="it-IT" sz="2000" i="1" dirty="0" err="1">
                <a:latin typeface="Cambria" panose="02040503050406030204" pitchFamily="18" charset="0"/>
              </a:rPr>
              <a:t>amblyopia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rehabilitation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dirty="0">
                <a:latin typeface="Cambria" panose="02040503050406030204" pitchFamily="18" charset="0"/>
              </a:rPr>
              <a:t>sottoposta alla valutazione della commissione della conferenza REHAB 2015               </a:t>
            </a:r>
            <a:r>
              <a:rPr lang="it-IT" sz="2000" b="1" dirty="0">
                <a:latin typeface="Cambria" panose="02040503050406030204" pitchFamily="18" charset="0"/>
              </a:rPr>
              <a:t>accettata</a:t>
            </a: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411021" y="5685203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Classifica </a:t>
            </a:r>
            <a:r>
              <a:rPr lang="it-IT" sz="2000" b="1" dirty="0">
                <a:latin typeface="Cambria" panose="02040503050406030204" pitchFamily="18" charset="0"/>
              </a:rPr>
              <a:t>globale</a:t>
            </a:r>
            <a:r>
              <a:rPr lang="it-IT" sz="2000" dirty="0">
                <a:latin typeface="Cambria" panose="02040503050406030204" pitchFamily="18" charset="0"/>
              </a:rPr>
              <a:t> pubblica per coinvolgere maggiormente gli utenti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utilizzare </a:t>
            </a:r>
            <a:r>
              <a:rPr lang="it-IT" sz="2000" b="1" dirty="0">
                <a:latin typeface="Cambria" panose="02040503050406030204" pitchFamily="18" charset="0"/>
              </a:rPr>
              <a:t>nuovi veicoli  </a:t>
            </a:r>
            <a:r>
              <a:rPr lang="it-IT" sz="2000" dirty="0">
                <a:latin typeface="Cambria" panose="02040503050406030204" pitchFamily="18" charset="0"/>
              </a:rPr>
              <a:t>quando viene raggiunto un determinato punteggio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giocare in ambientazioni diverse che richiedono </a:t>
            </a:r>
            <a:r>
              <a:rPr lang="it-IT" sz="2000" b="1" dirty="0">
                <a:latin typeface="Cambria" panose="02040503050406030204" pitchFamily="18" charset="0"/>
              </a:rPr>
              <a:t>maggior concentrazione</a:t>
            </a:r>
            <a:r>
              <a:rPr lang="it-IT" sz="2000" dirty="0">
                <a:latin typeface="Cambria" panose="02040503050406030204" pitchFamily="18" charset="0"/>
              </a:rPr>
              <a:t> da parte dell’utente</a:t>
            </a: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Sviluppare un sistema per la </a:t>
            </a:r>
            <a:r>
              <a:rPr lang="it-IT" sz="2000" b="1" dirty="0">
                <a:latin typeface="Cambria" panose="02040503050406030204" pitchFamily="18" charset="0"/>
              </a:rPr>
              <a:t>diagnosi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ed </a:t>
            </a:r>
            <a:r>
              <a:rPr lang="it-IT" sz="2000" dirty="0">
                <a:latin typeface="Cambria" panose="02040503050406030204" pitchFamily="18" charset="0"/>
              </a:rPr>
              <a:t>il </a:t>
            </a:r>
            <a:r>
              <a:rPr lang="it-IT" sz="2000" b="1" dirty="0">
                <a:latin typeface="Cambria" panose="02040503050406030204" pitchFamily="18" charset="0"/>
              </a:rPr>
              <a:t>trattamento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dell’ ambliopia</a:t>
            </a:r>
            <a:r>
              <a:rPr lang="it-IT" sz="2000" dirty="0">
                <a:latin typeface="Cambria" panose="02040503050406030204" pitchFamily="18" charset="0"/>
              </a:rPr>
              <a:t>, </a:t>
            </a:r>
            <a:r>
              <a:rPr lang="it-IT" sz="2000" dirty="0" smtClean="0">
                <a:latin typeface="Cambria" panose="02040503050406030204" pitchFamily="18" charset="0"/>
              </a:rPr>
              <a:t>basato </a:t>
            </a:r>
            <a:r>
              <a:rPr lang="it-IT" sz="2000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Cambria" panose="02040503050406030204" pitchFamily="18" charset="0"/>
              </a:rPr>
              <a:t>user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err="1">
                <a:latin typeface="Cambria" panose="02040503050406030204" pitchFamily="18" charset="0"/>
              </a:rPr>
              <a:t>friendly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adatto per uso </a:t>
            </a:r>
            <a:r>
              <a:rPr lang="it-IT" sz="2000" dirty="0" smtClean="0">
                <a:latin typeface="Cambria" panose="02040503050406030204" pitchFamily="18" charset="0"/>
              </a:rPr>
              <a:t>domestico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Car Racing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               applicazione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per il trattamento     </a:t>
            </a:r>
          </a:p>
          <a:p>
            <a:pPr algn="just"/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                                                         dell’ambliopia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sz="2000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3143250" y="41908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4697452"/>
            <a:ext cx="6022483" cy="158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(4)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Sviluppo di una </a:t>
            </a:r>
            <a:r>
              <a:rPr lang="it-IT" sz="2000" b="1" dirty="0">
                <a:latin typeface="Cambria" panose="02040503050406030204" pitchFamily="18" charset="0"/>
              </a:rPr>
              <a:t>famiglia</a:t>
            </a:r>
            <a:r>
              <a:rPr lang="it-IT" sz="2000" dirty="0">
                <a:latin typeface="Cambria" panose="02040503050406030204" pitchFamily="18" charset="0"/>
              </a:rPr>
              <a:t> di videogiochi mobile per il trattamento 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Collaborazione attiva con i centri di </a:t>
            </a:r>
            <a:r>
              <a:rPr lang="it-IT" sz="2000" b="1" dirty="0" err="1">
                <a:latin typeface="Cambria" panose="02040503050406030204" pitchFamily="18" charset="0"/>
              </a:rPr>
              <a:t>ipovisione</a:t>
            </a:r>
            <a:endParaRPr lang="it-IT" sz="2000" b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Attuare i </a:t>
            </a:r>
            <a:r>
              <a:rPr lang="it-IT" sz="2000" b="1" dirty="0">
                <a:latin typeface="Cambria" panose="02040503050406030204" pitchFamily="18" charset="0"/>
              </a:rPr>
              <a:t>feedback</a:t>
            </a:r>
            <a:r>
              <a:rPr lang="it-IT" sz="2000" dirty="0">
                <a:latin typeface="Cambria" panose="02040503050406030204" pitchFamily="18" charset="0"/>
              </a:rPr>
              <a:t> provenienti dalla conferenza REHAB 2015, dove verrà presentata l’applicazione (1-2 Ottobre 2015)</a:t>
            </a:r>
          </a:p>
        </p:txBody>
      </p:sp>
    </p:spTree>
    <p:extLst>
      <p:ext uri="{BB962C8B-B14F-4D97-AF65-F5344CB8AC3E}">
        <p14:creationId xmlns:p14="http://schemas.microsoft.com/office/powerpoint/2010/main" val="12455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GRAZIE PER L’ATTENZIONE</a:t>
            </a:r>
          </a:p>
          <a:p>
            <a:pPr algn="ctr"/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Domande?</a:t>
            </a:r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22" y="40128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2013, Laurea di primo livello: 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Applicazione </a:t>
            </a:r>
            <a:r>
              <a:rPr lang="it-IT" sz="2000" dirty="0">
                <a:latin typeface="Cambria" panose="02040503050406030204" pitchFamily="18" charset="0"/>
              </a:rPr>
              <a:t>desktop (Space Invaders)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Scheda </a:t>
            </a:r>
            <a:r>
              <a:rPr lang="it-IT" sz="2000" dirty="0" smtClean="0">
                <a:latin typeface="Cambria" panose="02040503050406030204" pitchFamily="18" charset="0"/>
              </a:rPr>
              <a:t>grafica NVIDIA </a:t>
            </a:r>
            <a:r>
              <a:rPr lang="it-IT" sz="2000" dirty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Monitor </a:t>
            </a:r>
            <a:r>
              <a:rPr lang="it-IT" sz="2000" dirty="0" smtClean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cchiali (LCD </a:t>
            </a:r>
            <a:r>
              <a:rPr lang="it-IT" sz="2000" dirty="0">
                <a:latin typeface="Cambria" panose="02040503050406030204" pitchFamily="18" charset="0"/>
              </a:rPr>
              <a:t>Attivi)  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ggi </a:t>
            </a:r>
            <a:r>
              <a:rPr lang="it-IT" sz="2000" dirty="0">
                <a:latin typeface="Cambria" panose="02040503050406030204" pitchFamily="18" charset="0"/>
              </a:rPr>
              <a:t>con Car Racing Cardboard, è </a:t>
            </a:r>
            <a:r>
              <a:rPr lang="it-IT" sz="2000" dirty="0" smtClean="0">
                <a:latin typeface="Cambria" panose="02040503050406030204" pitchFamily="18" charset="0"/>
              </a:rPr>
              <a:t>sufficiente </a:t>
            </a:r>
            <a:r>
              <a:rPr lang="it-IT" sz="2000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sz="2000" dirty="0" smtClean="0">
                <a:latin typeface="Cambria" panose="02040503050406030204" pitchFamily="18" charset="0"/>
              </a:rPr>
              <a:t>), utilizzare </a:t>
            </a:r>
            <a:r>
              <a:rPr lang="it-IT" sz="2000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sz="2000" dirty="0" smtClean="0">
                <a:latin typeface="Cambria" panose="02040503050406030204" pitchFamily="18" charset="0"/>
              </a:rPr>
              <a:t>3D4Amb</a:t>
            </a: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Cambria" panose="02040503050406030204" pitchFamily="18" charset="0"/>
              </a:rPr>
              <a:t>VANTAGGIO</a:t>
            </a:r>
            <a:r>
              <a:rPr lang="it-IT" sz="2000" dirty="0">
                <a:latin typeface="Cambria" panose="02040503050406030204" pitchFamily="18" charset="0"/>
              </a:rPr>
              <a:t>: bacino d'utenza molto più </a:t>
            </a:r>
            <a:r>
              <a:rPr lang="it-IT" sz="2000" dirty="0" smtClean="0">
                <a:latin typeface="Cambria" panose="02040503050406030204" pitchFamily="18" charset="0"/>
              </a:rPr>
              <a:t>ampio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213755" y="4062334"/>
            <a:ext cx="8804978" cy="20555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75" y="1095610"/>
            <a:ext cx="3324079" cy="2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Condizione di </a:t>
            </a:r>
            <a:r>
              <a:rPr lang="it-IT" sz="2000" b="1" dirty="0">
                <a:latin typeface="Cambria" panose="02040503050406030204" pitchFamily="18" charset="0"/>
              </a:rPr>
              <a:t>ridotta acuità </a:t>
            </a:r>
            <a:r>
              <a:rPr lang="it-IT" sz="2000" b="1" dirty="0" smtClean="0">
                <a:latin typeface="Cambria" panose="02040503050406030204" pitchFamily="18" charset="0"/>
              </a:rPr>
              <a:t>visiva</a:t>
            </a:r>
            <a:r>
              <a:rPr lang="it-IT" sz="2000" dirty="0" smtClean="0">
                <a:latin typeface="Cambria" panose="02040503050406030204" pitchFamily="18" charset="0"/>
              </a:rPr>
              <a:t>, si manifesta indipendentemente </a:t>
            </a:r>
            <a:r>
              <a:rPr lang="it-IT" sz="2000" dirty="0">
                <a:latin typeface="Cambria" panose="02040503050406030204" pitchFamily="18" charset="0"/>
              </a:rPr>
              <a:t>da causa </a:t>
            </a:r>
            <a:r>
              <a:rPr lang="it-IT" sz="2000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Dovuta ad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inadeguata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visiva </a:t>
            </a:r>
            <a:r>
              <a:rPr lang="it-IT" sz="2000" dirty="0">
                <a:latin typeface="Cambria" panose="02040503050406030204" pitchFamily="18" charset="0"/>
              </a:rPr>
              <a:t>durante il periodo plastico del sistema </a:t>
            </a:r>
            <a:r>
              <a:rPr lang="it-IT" sz="2000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e </a:t>
            </a:r>
            <a:r>
              <a:rPr lang="it-IT" sz="2000" dirty="0">
                <a:latin typeface="Cambria" panose="02040503050406030204" pitchFamily="18" charset="0"/>
              </a:rPr>
              <a:t>immagini </a:t>
            </a:r>
            <a:r>
              <a:rPr lang="it-IT" sz="2000" dirty="0" smtClean="0">
                <a:latin typeface="Cambria" panose="02040503050406030204" pitchFamily="18" charset="0"/>
              </a:rPr>
              <a:t>provenienti dagli </a:t>
            </a:r>
            <a:r>
              <a:rPr lang="it-IT" sz="2000" dirty="0">
                <a:latin typeface="Cambria" panose="02040503050406030204" pitchFamily="18" charset="0"/>
              </a:rPr>
              <a:t>occhi </a:t>
            </a:r>
            <a:r>
              <a:rPr lang="it-IT" sz="2000" b="1" dirty="0">
                <a:latin typeface="Cambria" panose="02040503050406030204" pitchFamily="18" charset="0"/>
              </a:rPr>
              <a:t>non</a:t>
            </a:r>
            <a:r>
              <a:rPr lang="it-IT" sz="2000" dirty="0">
                <a:latin typeface="Cambria" panose="02040503050406030204" pitchFamily="18" charset="0"/>
              </a:rPr>
              <a:t> vengono correttamente </a:t>
            </a:r>
            <a:r>
              <a:rPr lang="it-IT" sz="2000" b="1" dirty="0">
                <a:latin typeface="Cambria" panose="02040503050406030204" pitchFamily="18" charset="0"/>
              </a:rPr>
              <a:t>rielaborate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</a:t>
            </a:r>
            <a:r>
              <a:rPr lang="it-IT" sz="2000" dirty="0" smtClean="0">
                <a:latin typeface="Cambria" panose="02040503050406030204" pitchFamily="18" charset="0"/>
              </a:rPr>
              <a:t>resente </a:t>
            </a:r>
            <a:r>
              <a:rPr lang="it-IT" sz="2000" dirty="0">
                <a:latin typeface="Cambria" panose="02040503050406030204" pitchFamily="18" charset="0"/>
              </a:rPr>
              <a:t>nel </a:t>
            </a:r>
            <a:r>
              <a:rPr lang="it-IT" sz="2000" b="1" dirty="0">
                <a:latin typeface="Cambria" panose="02040503050406030204" pitchFamily="18" charset="0"/>
              </a:rPr>
              <a:t>2-4%</a:t>
            </a:r>
            <a:r>
              <a:rPr lang="it-IT" sz="2000" dirty="0">
                <a:latin typeface="Cambria" panose="02040503050406030204" pitchFamily="18" charset="0"/>
              </a:rPr>
              <a:t> della </a:t>
            </a:r>
            <a:r>
              <a:rPr lang="it-IT" sz="2000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Può colpire i bambini dalla nascita </a:t>
            </a:r>
            <a:r>
              <a:rPr lang="it-IT" sz="2000" dirty="0" smtClean="0">
                <a:latin typeface="Cambria" panose="02040503050406030204" pitchFamily="18" charset="0"/>
              </a:rPr>
              <a:t>ai </a:t>
            </a:r>
            <a:r>
              <a:rPr lang="it-IT" sz="2000" b="1" dirty="0">
                <a:latin typeface="Cambria" panose="02040503050406030204" pitchFamily="18" charset="0"/>
              </a:rPr>
              <a:t>7 </a:t>
            </a:r>
            <a:r>
              <a:rPr lang="it-IT" sz="2000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Durante </a:t>
            </a:r>
            <a:r>
              <a:rPr lang="it-IT" sz="2000" dirty="0">
                <a:latin typeface="Cambria" panose="02040503050406030204" pitchFamily="18" charset="0"/>
              </a:rPr>
              <a:t>questo periodo </a:t>
            </a:r>
            <a:r>
              <a:rPr lang="it-IT" sz="2000" dirty="0" smtClean="0">
                <a:latin typeface="Cambria" panose="02040503050406030204" pitchFamily="18" charset="0"/>
              </a:rPr>
              <a:t>l'ambliopia </a:t>
            </a:r>
            <a:r>
              <a:rPr lang="it-IT" sz="2000" dirty="0">
                <a:latin typeface="Cambria" panose="02040503050406030204" pitchFamily="18" charset="0"/>
              </a:rPr>
              <a:t>può essere trattata </a:t>
            </a:r>
            <a:r>
              <a:rPr lang="it-IT" sz="2000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uperata </a:t>
            </a:r>
            <a:r>
              <a:rPr lang="it-IT" sz="2000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sz="2000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sz="2000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ATTENZIONE: </a:t>
            </a:r>
            <a:r>
              <a:rPr lang="it-IT" sz="2000" dirty="0" smtClean="0">
                <a:latin typeface="Cambria" panose="02040503050406030204" pitchFamily="18" charset="0"/>
              </a:rPr>
              <a:t>ambliopia </a:t>
            </a:r>
            <a:r>
              <a:rPr lang="it-IT" sz="2000" b="1" dirty="0" smtClean="0">
                <a:latin typeface="Cambria" panose="02040503050406030204" pitchFamily="18" charset="0"/>
              </a:rPr>
              <a:t>organica ≠ </a:t>
            </a:r>
            <a:r>
              <a:rPr lang="it-IT" sz="2000" dirty="0" smtClean="0">
                <a:latin typeface="Cambria" panose="02040503050406030204" pitchFamily="18" charset="0"/>
              </a:rPr>
              <a:t>ambliopia</a:t>
            </a:r>
            <a:r>
              <a:rPr lang="it-IT" sz="2000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L'ambliopia </a:t>
            </a:r>
            <a:r>
              <a:rPr lang="it-IT" sz="2000" b="1" dirty="0">
                <a:latin typeface="Cambria" panose="02040503050406030204" pitchFamily="18" charset="0"/>
              </a:rPr>
              <a:t>funzionale</a:t>
            </a:r>
            <a:r>
              <a:rPr lang="it-IT" sz="2000" dirty="0">
                <a:latin typeface="Cambria" panose="02040503050406030204" pitchFamily="18" charset="0"/>
              </a:rPr>
              <a:t> è reversibile se trattata </a:t>
            </a:r>
            <a:r>
              <a:rPr lang="it-IT" sz="2000" dirty="0" smtClean="0">
                <a:latin typeface="Cambria" panose="02040503050406030204" pitchFamily="18" charset="0"/>
              </a:rPr>
              <a:t>tramite </a:t>
            </a:r>
            <a:r>
              <a:rPr lang="it-IT" sz="2000" dirty="0">
                <a:latin typeface="Cambria" panose="02040503050406030204" pitchFamily="18" charset="0"/>
              </a:rPr>
              <a:t>stimolazione </a:t>
            </a:r>
            <a:r>
              <a:rPr lang="it-IT" sz="2000" dirty="0" smtClean="0">
                <a:latin typeface="Cambria" panose="02040503050406030204" pitchFamily="18" charset="0"/>
              </a:rPr>
              <a:t>visiva. </a:t>
            </a: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Il videogame non ha effetto solo sull'ambliopia organica</a:t>
            </a: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Il trattamento </a:t>
            </a:r>
            <a:r>
              <a:rPr lang="it-IT" sz="2000" b="1" dirty="0">
                <a:latin typeface="Cambria" panose="02040503050406030204" pitchFamily="18" charset="0"/>
              </a:rPr>
              <a:t>precoce</a:t>
            </a:r>
            <a:r>
              <a:rPr lang="it-IT" sz="2000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sz="2000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Occlusione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ottica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farmacologica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err="1" smtClean="0">
                <a:latin typeface="Cambria" panose="02040503050406030204" pitchFamily="18" charset="0"/>
              </a:rPr>
              <a:t>Settorizzazione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12" y="36258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32" y="44205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sz="2000" dirty="0" smtClean="0">
                <a:latin typeface="Cambria" panose="02040503050406030204" pitchFamily="18" charset="0"/>
              </a:rPr>
              <a:t>Google, formata </a:t>
            </a:r>
            <a:r>
              <a:rPr lang="it-IT" sz="2000" dirty="0">
                <a:latin typeface="Cambria" panose="02040503050406030204" pitchFamily="18" charset="0"/>
              </a:rPr>
              <a:t>da un cartone ripiegabile e due </a:t>
            </a:r>
            <a:r>
              <a:rPr lang="it-IT" sz="2000" dirty="0" smtClean="0">
                <a:latin typeface="Cambria" panose="02040503050406030204" pitchFamily="18" charset="0"/>
              </a:rPr>
              <a:t>lenti. </a:t>
            </a: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'utente </a:t>
            </a:r>
            <a:r>
              <a:rPr lang="it-IT" sz="2000" dirty="0">
                <a:latin typeface="Cambria" panose="02040503050406030204" pitchFamily="18" charset="0"/>
              </a:rPr>
              <a:t>deve semplicemente </a:t>
            </a:r>
            <a:r>
              <a:rPr lang="it-IT" sz="2000" dirty="0" smtClean="0">
                <a:latin typeface="Cambria" panose="02040503050406030204" pitchFamily="18" charset="0"/>
              </a:rPr>
              <a:t>inserire lo smartphone </a:t>
            </a:r>
            <a:r>
              <a:rPr lang="it-IT" sz="2000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sz="2000" dirty="0" smtClean="0">
                <a:latin typeface="Cambria" panose="02040503050406030204" pitchFamily="18" charset="0"/>
              </a:rPr>
              <a:t>consente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N</a:t>
            </a:r>
            <a:r>
              <a:rPr lang="it-IT" sz="2000" dirty="0" smtClean="0">
                <a:latin typeface="Cambria" panose="02040503050406030204" pitchFamily="18" charset="0"/>
              </a:rPr>
              <a:t>on </a:t>
            </a:r>
            <a:r>
              <a:rPr lang="it-IT" sz="2000" dirty="0">
                <a:latin typeface="Cambria" panose="02040503050406030204" pitchFamily="18" charset="0"/>
              </a:rPr>
              <a:t>consente </a:t>
            </a:r>
            <a:r>
              <a:rPr lang="it-IT" sz="2000" dirty="0" smtClean="0">
                <a:latin typeface="Cambria" panose="02040503050406030204" pitchFamily="18" charset="0"/>
              </a:rPr>
              <a:t>un'esperienza </a:t>
            </a:r>
            <a:r>
              <a:rPr lang="it-IT" sz="2000" dirty="0">
                <a:latin typeface="Cambria" panose="02040503050406030204" pitchFamily="18" charset="0"/>
              </a:rPr>
              <a:t>immersiva come Oculus rift, il </a:t>
            </a:r>
            <a:r>
              <a:rPr lang="it-IT" sz="2000" dirty="0" smtClean="0">
                <a:latin typeface="Cambria" panose="02040503050406030204" pitchFamily="18" charset="0"/>
              </a:rPr>
              <a:t>quale necessita </a:t>
            </a:r>
            <a:r>
              <a:rPr lang="it-IT" sz="2000" dirty="0">
                <a:latin typeface="Cambria" panose="02040503050406030204" pitchFamily="18" charset="0"/>
              </a:rPr>
              <a:t>però di un PC </a:t>
            </a:r>
            <a:r>
              <a:rPr lang="it-IT" sz="2000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VANTAGGIO</a:t>
            </a:r>
            <a:r>
              <a:rPr lang="it-IT" sz="2000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4926149" y="2454476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fruttare </a:t>
            </a:r>
            <a:r>
              <a:rPr lang="it-IT" sz="2000" dirty="0">
                <a:latin typeface="Cambria" panose="02040503050406030204" pitchFamily="18" charset="0"/>
              </a:rPr>
              <a:t>le </a:t>
            </a:r>
            <a:r>
              <a:rPr lang="it-IT" sz="2000" dirty="0" smtClean="0">
                <a:latin typeface="Cambria" panose="02040503050406030204" pitchFamily="18" charset="0"/>
              </a:rPr>
              <a:t>potenzialità di Google </a:t>
            </a:r>
            <a:r>
              <a:rPr lang="it-IT" sz="2000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sz="2000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diretta</a:t>
            </a:r>
            <a:r>
              <a:rPr lang="it-IT" sz="2000" dirty="0" smtClean="0">
                <a:latin typeface="Cambria" panose="02040503050406030204" pitchFamily="18" charset="0"/>
              </a:rPr>
              <a:t> dell’ occhio con il deficit 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i è </a:t>
            </a:r>
            <a:r>
              <a:rPr lang="it-IT" sz="2000" dirty="0">
                <a:latin typeface="Cambria" panose="02040503050406030204" pitchFamily="18" charset="0"/>
              </a:rPr>
              <a:t>pensato di realizzare un gioco interattivo che punti </a:t>
            </a:r>
            <a:r>
              <a:rPr lang="it-IT" sz="2000" dirty="0" smtClean="0">
                <a:latin typeface="Cambria" panose="02040503050406030204" pitchFamily="18" charset="0"/>
              </a:rPr>
              <a:t>al trattamento dell'occhio ambliope </a:t>
            </a:r>
            <a:r>
              <a:rPr lang="it-IT" sz="2000" dirty="0">
                <a:latin typeface="Cambria" panose="02040503050406030204" pitchFamily="18" charset="0"/>
              </a:rPr>
              <a:t>in modo più </a:t>
            </a:r>
            <a:r>
              <a:rPr lang="it-IT" sz="2000" dirty="0" smtClean="0">
                <a:latin typeface="Cambria" panose="02040503050406030204" pitchFamily="18" charset="0"/>
              </a:rPr>
              <a:t>coinvolgente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+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+ intrattenimento </a:t>
            </a:r>
            <a:r>
              <a:rPr lang="it-IT" sz="2000" dirty="0">
                <a:latin typeface="Cambria" panose="02040503050406030204" pitchFamily="18" charset="0"/>
              </a:rPr>
              <a:t>volontario </a:t>
            </a:r>
            <a:r>
              <a:rPr lang="it-IT" sz="2000" dirty="0" smtClean="0">
                <a:latin typeface="Cambria" panose="02040503050406030204" pitchFamily="18" charset="0"/>
              </a:rPr>
              <a:t>dato </a:t>
            </a:r>
            <a:r>
              <a:rPr lang="it-IT" sz="2000" dirty="0">
                <a:latin typeface="Cambria" panose="02040503050406030204" pitchFamily="18" charset="0"/>
              </a:rPr>
              <a:t>dal </a:t>
            </a:r>
            <a:r>
              <a:rPr lang="it-IT" sz="2000" dirty="0" smtClean="0">
                <a:latin typeface="Cambria" panose="02040503050406030204" pitchFamily="18" charset="0"/>
              </a:rPr>
              <a:t>gioco =</a:t>
            </a:r>
          </a:p>
          <a:p>
            <a:pPr algn="ctr">
              <a:lnSpc>
                <a:spcPct val="150000"/>
              </a:lnSpc>
            </a:pPr>
            <a:r>
              <a:rPr lang="it-IT" sz="2000" b="1" dirty="0" smtClean="0">
                <a:latin typeface="Cambria" panose="02040503050406030204" pitchFamily="18" charset="0"/>
              </a:rPr>
              <a:t>Trattamento innovativo</a:t>
            </a:r>
            <a:endParaRPr lang="it-IT" sz="2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450</TotalTime>
  <Words>1484</Words>
  <Application>Microsoft Office PowerPoint</Application>
  <PresentationFormat>Presentazione su schermo (4:3)</PresentationFormat>
  <Paragraphs>240</Paragraphs>
  <Slides>21</Slides>
  <Notes>21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Matteo Zambelli</cp:lastModifiedBy>
  <cp:revision>40</cp:revision>
  <dcterms:created xsi:type="dcterms:W3CDTF">2015-09-06T08:07:49Z</dcterms:created>
  <dcterms:modified xsi:type="dcterms:W3CDTF">2015-09-28T13:28:23Z</dcterms:modified>
</cp:coreProperties>
</file>